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9"/>
  </p:notesMasterIdLst>
  <p:sldIdLst>
    <p:sldId id="256" r:id="rId2"/>
    <p:sldId id="257" r:id="rId3"/>
    <p:sldId id="259" r:id="rId4"/>
    <p:sldId id="318" r:id="rId5"/>
    <p:sldId id="258" r:id="rId6"/>
    <p:sldId id="319" r:id="rId7"/>
    <p:sldId id="264" r:id="rId8"/>
    <p:sldId id="309" r:id="rId9"/>
    <p:sldId id="310" r:id="rId10"/>
    <p:sldId id="311" r:id="rId11"/>
    <p:sldId id="316" r:id="rId12"/>
    <p:sldId id="262" r:id="rId13"/>
    <p:sldId id="312" r:id="rId14"/>
    <p:sldId id="313" r:id="rId15"/>
    <p:sldId id="314" r:id="rId16"/>
    <p:sldId id="315" r:id="rId17"/>
    <p:sldId id="317" r:id="rId18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0"/>
    </p:embeddedFont>
    <p:embeddedFont>
      <p:font typeface="Barlow" panose="00000500000000000000" pitchFamily="2" charset="0"/>
      <p:regular r:id="rId21"/>
      <p:bold r:id="rId22"/>
      <p:italic r:id="rId23"/>
      <p:boldItalic r:id="rId24"/>
    </p:embeddedFont>
    <p:embeddedFont>
      <p:font typeface="Cooper Black" panose="0208090404030B020404" pitchFamily="18" charset="0"/>
      <p:regular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Montserrat" panose="000005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996633"/>
    <a:srgbClr val="990000"/>
    <a:srgbClr val="990033"/>
    <a:srgbClr val="FFD5D5"/>
    <a:srgbClr val="CC0066"/>
    <a:srgbClr val="9966FF"/>
    <a:srgbClr val="D60093"/>
    <a:srgbClr val="F27D2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6F1B76-6476-5694-AFDC-8D320FF06C05}" v="38" dt="2024-11-30T17:56:13.010"/>
  </p1510:revLst>
</p1510:revInfo>
</file>

<file path=ppt/tableStyles.xml><?xml version="1.0" encoding="utf-8"?>
<a:tblStyleLst xmlns:a="http://schemas.openxmlformats.org/drawingml/2006/main" def="{4D151639-4B2A-4892-8F79-FA1FF155E666}">
  <a:tblStyle styleId="{4D151639-4B2A-4892-8F79-FA1FF155E6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6" autoAdjust="0"/>
    <p:restoredTop sz="94660"/>
  </p:normalViewPr>
  <p:slideViewPr>
    <p:cSldViewPr snapToGrid="0">
      <p:cViewPr>
        <p:scale>
          <a:sx n="89" d="100"/>
          <a:sy n="89" d="100"/>
        </p:scale>
        <p:origin x="640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>
                <a:solidFill>
                  <a:srgbClr val="663300"/>
                </a:solidFill>
              </a:rPr>
              <a:t>Nestle Data Analysis</a:t>
            </a:r>
            <a:endParaRPr lang="en-US" dirty="0">
              <a:solidFill>
                <a:srgbClr val="663300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Turnover/ Billion</c:v>
                </c:pt>
              </c:strCache>
            </c:strRef>
          </c:tx>
          <c:spPr>
            <a:solidFill>
              <a:srgbClr val="66330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Chocolate</c:v>
                </c:pt>
                <c:pt idx="1">
                  <c:v>Coffee</c:v>
                </c:pt>
                <c:pt idx="2">
                  <c:v>Baby Food</c:v>
                </c:pt>
                <c:pt idx="3">
                  <c:v>Confectionary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6.5</c:v>
                </c:pt>
                <c:pt idx="1">
                  <c:v>7</c:v>
                </c:pt>
                <c:pt idx="2">
                  <c:v>6.7</c:v>
                </c:pt>
                <c:pt idx="3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02-4A86-83FE-3FF3EDF8B44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USG/ %</c:v>
                </c:pt>
              </c:strCache>
            </c:strRef>
          </c:tx>
          <c:spPr>
            <a:solidFill>
              <a:srgbClr val="990000"/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Chocolate</c:v>
                </c:pt>
                <c:pt idx="1">
                  <c:v>Coffee</c:v>
                </c:pt>
                <c:pt idx="2">
                  <c:v>Baby Food</c:v>
                </c:pt>
                <c:pt idx="3">
                  <c:v>Confectionary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7.1</c:v>
                </c:pt>
                <c:pt idx="1">
                  <c:v>5.6</c:v>
                </c:pt>
                <c:pt idx="2">
                  <c:v>3.2</c:v>
                </c:pt>
                <c:pt idx="3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02-4A86-83FE-3FF3EDF8B44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Chocolate</c:v>
                </c:pt>
                <c:pt idx="1">
                  <c:v>Coffee</c:v>
                </c:pt>
                <c:pt idx="2">
                  <c:v>Baby Food</c:v>
                </c:pt>
                <c:pt idx="3">
                  <c:v>Confectionary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C602-4A86-83FE-3FF3EDF8B44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1959171744"/>
        <c:axId val="1959172224"/>
      </c:barChart>
      <c:catAx>
        <c:axId val="1959171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172224"/>
        <c:crosses val="autoZero"/>
        <c:auto val="1"/>
        <c:lblAlgn val="ctr"/>
        <c:lblOffset val="100"/>
        <c:noMultiLvlLbl val="0"/>
      </c:catAx>
      <c:valAx>
        <c:axId val="195917222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917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077E9C-A3B0-468E-9050-E1FA5A814AD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9D0C46-24AE-47B5-9144-BD9E3D4B06D7}">
      <dgm:prSet phldrT="[Text]"/>
      <dgm:spPr>
        <a:solidFill>
          <a:srgbClr val="990000"/>
        </a:solidFill>
      </dgm:spPr>
      <dgm:t>
        <a:bodyPr/>
        <a:lstStyle/>
        <a:p>
          <a:r>
            <a:rPr lang="en-US" dirty="0"/>
            <a:t>Nestle</a:t>
          </a:r>
        </a:p>
      </dgm:t>
    </dgm:pt>
    <dgm:pt modelId="{F279BAE2-301D-452F-91A4-A2E14F18ED9C}" type="parTrans" cxnId="{C856DCB0-A48A-4670-B6AF-131D77AD3CDA}">
      <dgm:prSet/>
      <dgm:spPr/>
      <dgm:t>
        <a:bodyPr/>
        <a:lstStyle/>
        <a:p>
          <a:endParaRPr lang="en-US"/>
        </a:p>
      </dgm:t>
    </dgm:pt>
    <dgm:pt modelId="{5E57B5B4-E65E-418F-8F63-A9D8D245572B}" type="sibTrans" cxnId="{C856DCB0-A48A-4670-B6AF-131D77AD3CDA}">
      <dgm:prSet/>
      <dgm:spPr/>
      <dgm:t>
        <a:bodyPr/>
        <a:lstStyle/>
        <a:p>
          <a:endParaRPr lang="en-US"/>
        </a:p>
      </dgm:t>
    </dgm:pt>
    <dgm:pt modelId="{A3C5F5BE-24DD-4AF0-8701-7E381839C594}">
      <dgm:prSet phldrT="[Text]"/>
      <dgm:spPr>
        <a:solidFill>
          <a:srgbClr val="990000"/>
        </a:solidFill>
      </dgm:spPr>
      <dgm:t>
        <a:bodyPr/>
        <a:lstStyle/>
        <a:p>
          <a:r>
            <a:rPr lang="en-US" dirty="0"/>
            <a:t>Chocolates</a:t>
          </a:r>
        </a:p>
      </dgm:t>
    </dgm:pt>
    <dgm:pt modelId="{0822F0A7-13AF-4C3A-8C8B-A0659862DCB9}" type="parTrans" cxnId="{C1C007A6-430B-44D2-9DA9-3BCFD8F6ED28}">
      <dgm:prSet/>
      <dgm:spPr>
        <a:ln>
          <a:solidFill>
            <a:srgbClr val="663300"/>
          </a:solidFill>
        </a:ln>
      </dgm:spPr>
      <dgm:t>
        <a:bodyPr/>
        <a:lstStyle/>
        <a:p>
          <a:endParaRPr lang="en-US"/>
        </a:p>
      </dgm:t>
    </dgm:pt>
    <dgm:pt modelId="{F2D4FC7A-D848-4A6F-9953-0A9A358E7610}" type="sibTrans" cxnId="{C1C007A6-430B-44D2-9DA9-3BCFD8F6ED28}">
      <dgm:prSet/>
      <dgm:spPr/>
      <dgm:t>
        <a:bodyPr/>
        <a:lstStyle/>
        <a:p>
          <a:endParaRPr lang="en-US"/>
        </a:p>
      </dgm:t>
    </dgm:pt>
    <dgm:pt modelId="{FB3C2164-797E-432B-8748-79285E5F3157}">
      <dgm:prSet phldrT="[Text]"/>
      <dgm:spPr>
        <a:solidFill>
          <a:srgbClr val="663300"/>
        </a:solidFill>
      </dgm:spPr>
      <dgm:t>
        <a:bodyPr/>
        <a:lstStyle/>
        <a:p>
          <a:r>
            <a:rPr lang="en-US" dirty="0"/>
            <a:t>Coffee</a:t>
          </a:r>
        </a:p>
      </dgm:t>
    </dgm:pt>
    <dgm:pt modelId="{73250B60-29F1-4F59-8391-8BF961DA5018}" type="parTrans" cxnId="{20C30D0C-4CE5-4C93-B531-5D73F087DFD4}">
      <dgm:prSet/>
      <dgm:spPr>
        <a:ln>
          <a:solidFill>
            <a:srgbClr val="663300"/>
          </a:solidFill>
        </a:ln>
      </dgm:spPr>
      <dgm:t>
        <a:bodyPr/>
        <a:lstStyle/>
        <a:p>
          <a:endParaRPr lang="en-US"/>
        </a:p>
      </dgm:t>
    </dgm:pt>
    <dgm:pt modelId="{BBD90BFF-676F-4609-943E-7E5FC4F7DF3A}" type="sibTrans" cxnId="{20C30D0C-4CE5-4C93-B531-5D73F087DFD4}">
      <dgm:prSet/>
      <dgm:spPr/>
      <dgm:t>
        <a:bodyPr/>
        <a:lstStyle/>
        <a:p>
          <a:endParaRPr lang="en-US"/>
        </a:p>
      </dgm:t>
    </dgm:pt>
    <dgm:pt modelId="{65BEC0A8-638A-48B6-B615-403CD1B4C445}">
      <dgm:prSet phldrT="[Text]"/>
      <dgm:spPr>
        <a:solidFill>
          <a:srgbClr val="990000"/>
        </a:solidFill>
      </dgm:spPr>
      <dgm:t>
        <a:bodyPr/>
        <a:lstStyle/>
        <a:p>
          <a:r>
            <a:rPr lang="en-US" dirty="0"/>
            <a:t>Baby Food</a:t>
          </a:r>
        </a:p>
      </dgm:t>
    </dgm:pt>
    <dgm:pt modelId="{3B57CD0B-77DF-43FB-AC0F-F9DA10E9F71F}" type="parTrans" cxnId="{6AA2AC1D-CFD3-4E11-92C6-8946A02532AA}">
      <dgm:prSet/>
      <dgm:spPr>
        <a:solidFill>
          <a:srgbClr val="663300"/>
        </a:solidFill>
        <a:ln>
          <a:solidFill>
            <a:srgbClr val="663300"/>
          </a:solidFill>
        </a:ln>
      </dgm:spPr>
      <dgm:t>
        <a:bodyPr/>
        <a:lstStyle/>
        <a:p>
          <a:endParaRPr lang="en-US"/>
        </a:p>
      </dgm:t>
    </dgm:pt>
    <dgm:pt modelId="{88D0D481-FFFC-407D-B36A-90D56CDCE226}" type="sibTrans" cxnId="{6AA2AC1D-CFD3-4E11-92C6-8946A02532AA}">
      <dgm:prSet/>
      <dgm:spPr/>
      <dgm:t>
        <a:bodyPr/>
        <a:lstStyle/>
        <a:p>
          <a:endParaRPr lang="en-US"/>
        </a:p>
      </dgm:t>
    </dgm:pt>
    <dgm:pt modelId="{4A71B201-0C31-4B9D-9AA0-04390EDE7047}" type="pres">
      <dgm:prSet presAssocID="{6E077E9C-A3B0-468E-9050-E1FA5A814AD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98A7F97-5EA2-4BEB-BA35-437B92604484}" type="pres">
      <dgm:prSet presAssocID="{159D0C46-24AE-47B5-9144-BD9E3D4B06D7}" presName="hierRoot1" presStyleCnt="0">
        <dgm:presLayoutVars>
          <dgm:hierBranch val="init"/>
        </dgm:presLayoutVars>
      </dgm:prSet>
      <dgm:spPr/>
    </dgm:pt>
    <dgm:pt modelId="{9A987F9C-7565-4679-B1B6-5CEA4ABF80B4}" type="pres">
      <dgm:prSet presAssocID="{159D0C46-24AE-47B5-9144-BD9E3D4B06D7}" presName="rootComposite1" presStyleCnt="0"/>
      <dgm:spPr/>
    </dgm:pt>
    <dgm:pt modelId="{542E3E30-F509-4440-A005-8CEB39C29A4F}" type="pres">
      <dgm:prSet presAssocID="{159D0C46-24AE-47B5-9144-BD9E3D4B06D7}" presName="rootText1" presStyleLbl="node0" presStyleIdx="0" presStyleCnt="1">
        <dgm:presLayoutVars>
          <dgm:chPref val="3"/>
        </dgm:presLayoutVars>
      </dgm:prSet>
      <dgm:spPr/>
    </dgm:pt>
    <dgm:pt modelId="{3FAA236F-17B2-4758-8358-35BBEB040849}" type="pres">
      <dgm:prSet presAssocID="{159D0C46-24AE-47B5-9144-BD9E3D4B06D7}" presName="rootConnector1" presStyleLbl="node1" presStyleIdx="0" presStyleCnt="0"/>
      <dgm:spPr/>
    </dgm:pt>
    <dgm:pt modelId="{B2FD949E-4969-4499-8FC7-FA2F78B8E5E4}" type="pres">
      <dgm:prSet presAssocID="{159D0C46-24AE-47B5-9144-BD9E3D4B06D7}" presName="hierChild2" presStyleCnt="0"/>
      <dgm:spPr/>
    </dgm:pt>
    <dgm:pt modelId="{F9721F66-1160-4645-A39C-EBA12AB3AB45}" type="pres">
      <dgm:prSet presAssocID="{0822F0A7-13AF-4C3A-8C8B-A0659862DCB9}" presName="Name37" presStyleLbl="parChTrans1D2" presStyleIdx="0" presStyleCnt="3"/>
      <dgm:spPr/>
    </dgm:pt>
    <dgm:pt modelId="{D3881347-4144-42DC-96DE-2EC0FCC010DE}" type="pres">
      <dgm:prSet presAssocID="{A3C5F5BE-24DD-4AF0-8701-7E381839C594}" presName="hierRoot2" presStyleCnt="0">
        <dgm:presLayoutVars>
          <dgm:hierBranch val="init"/>
        </dgm:presLayoutVars>
      </dgm:prSet>
      <dgm:spPr/>
    </dgm:pt>
    <dgm:pt modelId="{C65213B1-53E8-43AA-8462-88EFAD44E24F}" type="pres">
      <dgm:prSet presAssocID="{A3C5F5BE-24DD-4AF0-8701-7E381839C594}" presName="rootComposite" presStyleCnt="0"/>
      <dgm:spPr/>
    </dgm:pt>
    <dgm:pt modelId="{BFD91F2A-4ED2-4A8E-B4D8-33874C44B10D}" type="pres">
      <dgm:prSet presAssocID="{A3C5F5BE-24DD-4AF0-8701-7E381839C594}" presName="rootText" presStyleLbl="node2" presStyleIdx="0" presStyleCnt="3">
        <dgm:presLayoutVars>
          <dgm:chPref val="3"/>
        </dgm:presLayoutVars>
      </dgm:prSet>
      <dgm:spPr/>
    </dgm:pt>
    <dgm:pt modelId="{5364ABE7-E118-4BE9-8526-8E8D4E4592B8}" type="pres">
      <dgm:prSet presAssocID="{A3C5F5BE-24DD-4AF0-8701-7E381839C594}" presName="rootConnector" presStyleLbl="node2" presStyleIdx="0" presStyleCnt="3"/>
      <dgm:spPr/>
    </dgm:pt>
    <dgm:pt modelId="{ADE465D3-1394-447D-8235-7AEF27774801}" type="pres">
      <dgm:prSet presAssocID="{A3C5F5BE-24DD-4AF0-8701-7E381839C594}" presName="hierChild4" presStyleCnt="0"/>
      <dgm:spPr/>
    </dgm:pt>
    <dgm:pt modelId="{7754441D-E641-4BD6-B2B3-F792C5F805B9}" type="pres">
      <dgm:prSet presAssocID="{A3C5F5BE-24DD-4AF0-8701-7E381839C594}" presName="hierChild5" presStyleCnt="0"/>
      <dgm:spPr/>
    </dgm:pt>
    <dgm:pt modelId="{146F7A11-CECB-4123-A8A4-86AAB261C781}" type="pres">
      <dgm:prSet presAssocID="{73250B60-29F1-4F59-8391-8BF961DA5018}" presName="Name37" presStyleLbl="parChTrans1D2" presStyleIdx="1" presStyleCnt="3"/>
      <dgm:spPr/>
    </dgm:pt>
    <dgm:pt modelId="{7D2010A6-7C46-475C-898A-57D2B5F66F86}" type="pres">
      <dgm:prSet presAssocID="{FB3C2164-797E-432B-8748-79285E5F3157}" presName="hierRoot2" presStyleCnt="0">
        <dgm:presLayoutVars>
          <dgm:hierBranch val="init"/>
        </dgm:presLayoutVars>
      </dgm:prSet>
      <dgm:spPr/>
    </dgm:pt>
    <dgm:pt modelId="{9ED8ACFA-67E4-4B4E-A2E7-F337E503CB64}" type="pres">
      <dgm:prSet presAssocID="{FB3C2164-797E-432B-8748-79285E5F3157}" presName="rootComposite" presStyleCnt="0"/>
      <dgm:spPr/>
    </dgm:pt>
    <dgm:pt modelId="{1460675B-A413-44A7-864E-9A2D6469AABB}" type="pres">
      <dgm:prSet presAssocID="{FB3C2164-797E-432B-8748-79285E5F3157}" presName="rootText" presStyleLbl="node2" presStyleIdx="1" presStyleCnt="3">
        <dgm:presLayoutVars>
          <dgm:chPref val="3"/>
        </dgm:presLayoutVars>
      </dgm:prSet>
      <dgm:spPr/>
    </dgm:pt>
    <dgm:pt modelId="{DCF21452-8B14-4948-8848-1A02B3786591}" type="pres">
      <dgm:prSet presAssocID="{FB3C2164-797E-432B-8748-79285E5F3157}" presName="rootConnector" presStyleLbl="node2" presStyleIdx="1" presStyleCnt="3"/>
      <dgm:spPr/>
    </dgm:pt>
    <dgm:pt modelId="{4DE6DC1D-90BA-4677-A249-D9CFBD06F5AC}" type="pres">
      <dgm:prSet presAssocID="{FB3C2164-797E-432B-8748-79285E5F3157}" presName="hierChild4" presStyleCnt="0"/>
      <dgm:spPr/>
    </dgm:pt>
    <dgm:pt modelId="{13536797-2C36-46C2-94B1-A09A4DC05E60}" type="pres">
      <dgm:prSet presAssocID="{FB3C2164-797E-432B-8748-79285E5F3157}" presName="hierChild5" presStyleCnt="0"/>
      <dgm:spPr/>
    </dgm:pt>
    <dgm:pt modelId="{1FEF57B4-5687-4CC2-A5A8-F6E65B7442F3}" type="pres">
      <dgm:prSet presAssocID="{3B57CD0B-77DF-43FB-AC0F-F9DA10E9F71F}" presName="Name37" presStyleLbl="parChTrans1D2" presStyleIdx="2" presStyleCnt="3"/>
      <dgm:spPr/>
    </dgm:pt>
    <dgm:pt modelId="{EA0DC19D-A859-4ED3-9FD7-1EDE8DE1E8B0}" type="pres">
      <dgm:prSet presAssocID="{65BEC0A8-638A-48B6-B615-403CD1B4C445}" presName="hierRoot2" presStyleCnt="0">
        <dgm:presLayoutVars>
          <dgm:hierBranch val="init"/>
        </dgm:presLayoutVars>
      </dgm:prSet>
      <dgm:spPr/>
    </dgm:pt>
    <dgm:pt modelId="{58719611-4C9A-46C1-BDAA-A390AAA3AEBB}" type="pres">
      <dgm:prSet presAssocID="{65BEC0A8-638A-48B6-B615-403CD1B4C445}" presName="rootComposite" presStyleCnt="0"/>
      <dgm:spPr/>
    </dgm:pt>
    <dgm:pt modelId="{81B67A8F-0ADB-4426-A1DF-987C0256EAEA}" type="pres">
      <dgm:prSet presAssocID="{65BEC0A8-638A-48B6-B615-403CD1B4C445}" presName="rootText" presStyleLbl="node2" presStyleIdx="2" presStyleCnt="3">
        <dgm:presLayoutVars>
          <dgm:chPref val="3"/>
        </dgm:presLayoutVars>
      </dgm:prSet>
      <dgm:spPr/>
    </dgm:pt>
    <dgm:pt modelId="{C209510F-904C-4F14-A4B7-4C071A7ED67F}" type="pres">
      <dgm:prSet presAssocID="{65BEC0A8-638A-48B6-B615-403CD1B4C445}" presName="rootConnector" presStyleLbl="node2" presStyleIdx="2" presStyleCnt="3"/>
      <dgm:spPr/>
    </dgm:pt>
    <dgm:pt modelId="{15E3154C-4F6D-4A84-B52F-1C0CA75C5374}" type="pres">
      <dgm:prSet presAssocID="{65BEC0A8-638A-48B6-B615-403CD1B4C445}" presName="hierChild4" presStyleCnt="0"/>
      <dgm:spPr/>
    </dgm:pt>
    <dgm:pt modelId="{CD9F4811-56F2-47BF-82BC-D409A5C73B21}" type="pres">
      <dgm:prSet presAssocID="{65BEC0A8-638A-48B6-B615-403CD1B4C445}" presName="hierChild5" presStyleCnt="0"/>
      <dgm:spPr/>
    </dgm:pt>
    <dgm:pt modelId="{B79C5F06-DB2C-49FC-99C4-2E840E9C0BD4}" type="pres">
      <dgm:prSet presAssocID="{159D0C46-24AE-47B5-9144-BD9E3D4B06D7}" presName="hierChild3" presStyleCnt="0"/>
      <dgm:spPr/>
    </dgm:pt>
  </dgm:ptLst>
  <dgm:cxnLst>
    <dgm:cxn modelId="{20C30D0C-4CE5-4C93-B531-5D73F087DFD4}" srcId="{159D0C46-24AE-47B5-9144-BD9E3D4B06D7}" destId="{FB3C2164-797E-432B-8748-79285E5F3157}" srcOrd="1" destOrd="0" parTransId="{73250B60-29F1-4F59-8391-8BF961DA5018}" sibTransId="{BBD90BFF-676F-4609-943E-7E5FC4F7DF3A}"/>
    <dgm:cxn modelId="{6AA2AC1D-CFD3-4E11-92C6-8946A02532AA}" srcId="{159D0C46-24AE-47B5-9144-BD9E3D4B06D7}" destId="{65BEC0A8-638A-48B6-B615-403CD1B4C445}" srcOrd="2" destOrd="0" parTransId="{3B57CD0B-77DF-43FB-AC0F-F9DA10E9F71F}" sibTransId="{88D0D481-FFFC-407D-B36A-90D56CDCE226}"/>
    <dgm:cxn modelId="{9097062A-4406-45DB-8909-5AE7A24399ED}" type="presOf" srcId="{FB3C2164-797E-432B-8748-79285E5F3157}" destId="{DCF21452-8B14-4948-8848-1A02B3786591}" srcOrd="1" destOrd="0" presId="urn:microsoft.com/office/officeart/2005/8/layout/orgChart1"/>
    <dgm:cxn modelId="{65E6DE2C-C0C8-4C98-B0C6-7921C21BAE33}" type="presOf" srcId="{3B57CD0B-77DF-43FB-AC0F-F9DA10E9F71F}" destId="{1FEF57B4-5687-4CC2-A5A8-F6E65B7442F3}" srcOrd="0" destOrd="0" presId="urn:microsoft.com/office/officeart/2005/8/layout/orgChart1"/>
    <dgm:cxn modelId="{1AD53030-B941-41CF-9D24-EFA8DD5C0B8A}" type="presOf" srcId="{65BEC0A8-638A-48B6-B615-403CD1B4C445}" destId="{C209510F-904C-4F14-A4B7-4C071A7ED67F}" srcOrd="1" destOrd="0" presId="urn:microsoft.com/office/officeart/2005/8/layout/orgChart1"/>
    <dgm:cxn modelId="{0C0D2639-7E37-433A-A75D-B488AF29C35C}" type="presOf" srcId="{73250B60-29F1-4F59-8391-8BF961DA5018}" destId="{146F7A11-CECB-4123-A8A4-86AAB261C781}" srcOrd="0" destOrd="0" presId="urn:microsoft.com/office/officeart/2005/8/layout/orgChart1"/>
    <dgm:cxn modelId="{175AD643-64A6-44B6-BD90-64B18B02658F}" type="presOf" srcId="{159D0C46-24AE-47B5-9144-BD9E3D4B06D7}" destId="{542E3E30-F509-4440-A005-8CEB39C29A4F}" srcOrd="0" destOrd="0" presId="urn:microsoft.com/office/officeart/2005/8/layout/orgChart1"/>
    <dgm:cxn modelId="{CEB7426B-4FD7-4E03-BA19-4BED702F755D}" type="presOf" srcId="{159D0C46-24AE-47B5-9144-BD9E3D4B06D7}" destId="{3FAA236F-17B2-4758-8358-35BBEB040849}" srcOrd="1" destOrd="0" presId="urn:microsoft.com/office/officeart/2005/8/layout/orgChart1"/>
    <dgm:cxn modelId="{8645898E-818D-43EE-AB8A-D8D54FD18B35}" type="presOf" srcId="{65BEC0A8-638A-48B6-B615-403CD1B4C445}" destId="{81B67A8F-0ADB-4426-A1DF-987C0256EAEA}" srcOrd="0" destOrd="0" presId="urn:microsoft.com/office/officeart/2005/8/layout/orgChart1"/>
    <dgm:cxn modelId="{A71D5599-3DF0-47A0-A4A0-0F69261B4577}" type="presOf" srcId="{A3C5F5BE-24DD-4AF0-8701-7E381839C594}" destId="{5364ABE7-E118-4BE9-8526-8E8D4E4592B8}" srcOrd="1" destOrd="0" presId="urn:microsoft.com/office/officeart/2005/8/layout/orgChart1"/>
    <dgm:cxn modelId="{C1C007A6-430B-44D2-9DA9-3BCFD8F6ED28}" srcId="{159D0C46-24AE-47B5-9144-BD9E3D4B06D7}" destId="{A3C5F5BE-24DD-4AF0-8701-7E381839C594}" srcOrd="0" destOrd="0" parTransId="{0822F0A7-13AF-4C3A-8C8B-A0659862DCB9}" sibTransId="{F2D4FC7A-D848-4A6F-9953-0A9A358E7610}"/>
    <dgm:cxn modelId="{AF6891AD-E6C0-4545-8062-FBCF784910B8}" type="presOf" srcId="{0822F0A7-13AF-4C3A-8C8B-A0659862DCB9}" destId="{F9721F66-1160-4645-A39C-EBA12AB3AB45}" srcOrd="0" destOrd="0" presId="urn:microsoft.com/office/officeart/2005/8/layout/orgChart1"/>
    <dgm:cxn modelId="{C856DCB0-A48A-4670-B6AF-131D77AD3CDA}" srcId="{6E077E9C-A3B0-468E-9050-E1FA5A814AD7}" destId="{159D0C46-24AE-47B5-9144-BD9E3D4B06D7}" srcOrd="0" destOrd="0" parTransId="{F279BAE2-301D-452F-91A4-A2E14F18ED9C}" sibTransId="{5E57B5B4-E65E-418F-8F63-A9D8D245572B}"/>
    <dgm:cxn modelId="{03F69DE2-D0BE-43AF-9DA8-97B4CD77EA6E}" type="presOf" srcId="{6E077E9C-A3B0-468E-9050-E1FA5A814AD7}" destId="{4A71B201-0C31-4B9D-9AA0-04390EDE7047}" srcOrd="0" destOrd="0" presId="urn:microsoft.com/office/officeart/2005/8/layout/orgChart1"/>
    <dgm:cxn modelId="{242740EE-90F7-4683-84B3-13DE5777D2C7}" type="presOf" srcId="{FB3C2164-797E-432B-8748-79285E5F3157}" destId="{1460675B-A413-44A7-864E-9A2D6469AABB}" srcOrd="0" destOrd="0" presId="urn:microsoft.com/office/officeart/2005/8/layout/orgChart1"/>
    <dgm:cxn modelId="{8C24F2F5-4A46-4009-BD7E-4FF61EAD316A}" type="presOf" srcId="{A3C5F5BE-24DD-4AF0-8701-7E381839C594}" destId="{BFD91F2A-4ED2-4A8E-B4D8-33874C44B10D}" srcOrd="0" destOrd="0" presId="urn:microsoft.com/office/officeart/2005/8/layout/orgChart1"/>
    <dgm:cxn modelId="{380273EA-D047-49A1-8A54-83D2539DC779}" type="presParOf" srcId="{4A71B201-0C31-4B9D-9AA0-04390EDE7047}" destId="{898A7F97-5EA2-4BEB-BA35-437B92604484}" srcOrd="0" destOrd="0" presId="urn:microsoft.com/office/officeart/2005/8/layout/orgChart1"/>
    <dgm:cxn modelId="{028BA74E-BDC9-4323-93E9-449A96EA60E4}" type="presParOf" srcId="{898A7F97-5EA2-4BEB-BA35-437B92604484}" destId="{9A987F9C-7565-4679-B1B6-5CEA4ABF80B4}" srcOrd="0" destOrd="0" presId="urn:microsoft.com/office/officeart/2005/8/layout/orgChart1"/>
    <dgm:cxn modelId="{91286C72-CDFD-4C8C-8B3C-BF1C348C9381}" type="presParOf" srcId="{9A987F9C-7565-4679-B1B6-5CEA4ABF80B4}" destId="{542E3E30-F509-4440-A005-8CEB39C29A4F}" srcOrd="0" destOrd="0" presId="urn:microsoft.com/office/officeart/2005/8/layout/orgChart1"/>
    <dgm:cxn modelId="{A5A11463-0E27-4B03-8E5D-FDA87005359E}" type="presParOf" srcId="{9A987F9C-7565-4679-B1B6-5CEA4ABF80B4}" destId="{3FAA236F-17B2-4758-8358-35BBEB040849}" srcOrd="1" destOrd="0" presId="urn:microsoft.com/office/officeart/2005/8/layout/orgChart1"/>
    <dgm:cxn modelId="{41450953-235A-48E0-AB13-54AD7EC13E4E}" type="presParOf" srcId="{898A7F97-5EA2-4BEB-BA35-437B92604484}" destId="{B2FD949E-4969-4499-8FC7-FA2F78B8E5E4}" srcOrd="1" destOrd="0" presId="urn:microsoft.com/office/officeart/2005/8/layout/orgChart1"/>
    <dgm:cxn modelId="{D6682B07-6BC0-4D3B-8E26-309C4780AC42}" type="presParOf" srcId="{B2FD949E-4969-4499-8FC7-FA2F78B8E5E4}" destId="{F9721F66-1160-4645-A39C-EBA12AB3AB45}" srcOrd="0" destOrd="0" presId="urn:microsoft.com/office/officeart/2005/8/layout/orgChart1"/>
    <dgm:cxn modelId="{8DE33581-C8B8-46A6-A53E-28C1E124CB77}" type="presParOf" srcId="{B2FD949E-4969-4499-8FC7-FA2F78B8E5E4}" destId="{D3881347-4144-42DC-96DE-2EC0FCC010DE}" srcOrd="1" destOrd="0" presId="urn:microsoft.com/office/officeart/2005/8/layout/orgChart1"/>
    <dgm:cxn modelId="{680BDE94-1B0A-4C74-B8E4-4B09B3711DB5}" type="presParOf" srcId="{D3881347-4144-42DC-96DE-2EC0FCC010DE}" destId="{C65213B1-53E8-43AA-8462-88EFAD44E24F}" srcOrd="0" destOrd="0" presId="urn:microsoft.com/office/officeart/2005/8/layout/orgChart1"/>
    <dgm:cxn modelId="{C7306287-0156-4933-A07B-B4C471C79701}" type="presParOf" srcId="{C65213B1-53E8-43AA-8462-88EFAD44E24F}" destId="{BFD91F2A-4ED2-4A8E-B4D8-33874C44B10D}" srcOrd="0" destOrd="0" presId="urn:microsoft.com/office/officeart/2005/8/layout/orgChart1"/>
    <dgm:cxn modelId="{2FBB06D5-E6D3-4789-B5E9-957B2DBA95C1}" type="presParOf" srcId="{C65213B1-53E8-43AA-8462-88EFAD44E24F}" destId="{5364ABE7-E118-4BE9-8526-8E8D4E4592B8}" srcOrd="1" destOrd="0" presId="urn:microsoft.com/office/officeart/2005/8/layout/orgChart1"/>
    <dgm:cxn modelId="{3FA8055F-7BCD-4B35-9B49-39DCA9025A39}" type="presParOf" srcId="{D3881347-4144-42DC-96DE-2EC0FCC010DE}" destId="{ADE465D3-1394-447D-8235-7AEF27774801}" srcOrd="1" destOrd="0" presId="urn:microsoft.com/office/officeart/2005/8/layout/orgChart1"/>
    <dgm:cxn modelId="{A82EC610-888C-42A2-8941-A57DE186571E}" type="presParOf" srcId="{D3881347-4144-42DC-96DE-2EC0FCC010DE}" destId="{7754441D-E641-4BD6-B2B3-F792C5F805B9}" srcOrd="2" destOrd="0" presId="urn:microsoft.com/office/officeart/2005/8/layout/orgChart1"/>
    <dgm:cxn modelId="{AD6C4FE5-A541-4FC5-AE4C-1A4054268B8C}" type="presParOf" srcId="{B2FD949E-4969-4499-8FC7-FA2F78B8E5E4}" destId="{146F7A11-CECB-4123-A8A4-86AAB261C781}" srcOrd="2" destOrd="0" presId="urn:microsoft.com/office/officeart/2005/8/layout/orgChart1"/>
    <dgm:cxn modelId="{5B0558E9-041D-4E57-BD7B-E44252402B55}" type="presParOf" srcId="{B2FD949E-4969-4499-8FC7-FA2F78B8E5E4}" destId="{7D2010A6-7C46-475C-898A-57D2B5F66F86}" srcOrd="3" destOrd="0" presId="urn:microsoft.com/office/officeart/2005/8/layout/orgChart1"/>
    <dgm:cxn modelId="{5B03DB2C-F9B7-4281-B52F-92EEAABC80C7}" type="presParOf" srcId="{7D2010A6-7C46-475C-898A-57D2B5F66F86}" destId="{9ED8ACFA-67E4-4B4E-A2E7-F337E503CB64}" srcOrd="0" destOrd="0" presId="urn:microsoft.com/office/officeart/2005/8/layout/orgChart1"/>
    <dgm:cxn modelId="{A58A8CA1-C67A-4EE2-A966-4CCC0AFAC80D}" type="presParOf" srcId="{9ED8ACFA-67E4-4B4E-A2E7-F337E503CB64}" destId="{1460675B-A413-44A7-864E-9A2D6469AABB}" srcOrd="0" destOrd="0" presId="urn:microsoft.com/office/officeart/2005/8/layout/orgChart1"/>
    <dgm:cxn modelId="{65AE192B-89C0-4658-BDD1-0F2C85A6F66F}" type="presParOf" srcId="{9ED8ACFA-67E4-4B4E-A2E7-F337E503CB64}" destId="{DCF21452-8B14-4948-8848-1A02B3786591}" srcOrd="1" destOrd="0" presId="urn:microsoft.com/office/officeart/2005/8/layout/orgChart1"/>
    <dgm:cxn modelId="{E92F0A43-F9B8-4676-A5C7-C8D0C218FF0D}" type="presParOf" srcId="{7D2010A6-7C46-475C-898A-57D2B5F66F86}" destId="{4DE6DC1D-90BA-4677-A249-D9CFBD06F5AC}" srcOrd="1" destOrd="0" presId="urn:microsoft.com/office/officeart/2005/8/layout/orgChart1"/>
    <dgm:cxn modelId="{31F8D86F-D2A6-4B9A-9EEC-99AE465BFEED}" type="presParOf" srcId="{7D2010A6-7C46-475C-898A-57D2B5F66F86}" destId="{13536797-2C36-46C2-94B1-A09A4DC05E60}" srcOrd="2" destOrd="0" presId="urn:microsoft.com/office/officeart/2005/8/layout/orgChart1"/>
    <dgm:cxn modelId="{E650588E-FB31-467E-8AA4-C42C5A931D35}" type="presParOf" srcId="{B2FD949E-4969-4499-8FC7-FA2F78B8E5E4}" destId="{1FEF57B4-5687-4CC2-A5A8-F6E65B7442F3}" srcOrd="4" destOrd="0" presId="urn:microsoft.com/office/officeart/2005/8/layout/orgChart1"/>
    <dgm:cxn modelId="{5BC8D56F-CFF2-429B-9B24-C319977C2D19}" type="presParOf" srcId="{B2FD949E-4969-4499-8FC7-FA2F78B8E5E4}" destId="{EA0DC19D-A859-4ED3-9FD7-1EDE8DE1E8B0}" srcOrd="5" destOrd="0" presId="urn:microsoft.com/office/officeart/2005/8/layout/orgChart1"/>
    <dgm:cxn modelId="{30FD33B3-0775-4CA8-8A34-B99D2FF5FF4E}" type="presParOf" srcId="{EA0DC19D-A859-4ED3-9FD7-1EDE8DE1E8B0}" destId="{58719611-4C9A-46C1-BDAA-A390AAA3AEBB}" srcOrd="0" destOrd="0" presId="urn:microsoft.com/office/officeart/2005/8/layout/orgChart1"/>
    <dgm:cxn modelId="{828A021F-7CBD-453A-9853-21469A0B9C73}" type="presParOf" srcId="{58719611-4C9A-46C1-BDAA-A390AAA3AEBB}" destId="{81B67A8F-0ADB-4426-A1DF-987C0256EAEA}" srcOrd="0" destOrd="0" presId="urn:microsoft.com/office/officeart/2005/8/layout/orgChart1"/>
    <dgm:cxn modelId="{D2CF6590-A4F1-4A43-A51B-74B78553EAC2}" type="presParOf" srcId="{58719611-4C9A-46C1-BDAA-A390AAA3AEBB}" destId="{C209510F-904C-4F14-A4B7-4C071A7ED67F}" srcOrd="1" destOrd="0" presId="urn:microsoft.com/office/officeart/2005/8/layout/orgChart1"/>
    <dgm:cxn modelId="{EC5133ED-4184-4D79-A403-134A008216EF}" type="presParOf" srcId="{EA0DC19D-A859-4ED3-9FD7-1EDE8DE1E8B0}" destId="{15E3154C-4F6D-4A84-B52F-1C0CA75C5374}" srcOrd="1" destOrd="0" presId="urn:microsoft.com/office/officeart/2005/8/layout/orgChart1"/>
    <dgm:cxn modelId="{86709264-E116-415D-999B-68AC798AFE36}" type="presParOf" srcId="{EA0DC19D-A859-4ED3-9FD7-1EDE8DE1E8B0}" destId="{CD9F4811-56F2-47BF-82BC-D409A5C73B21}" srcOrd="2" destOrd="0" presId="urn:microsoft.com/office/officeart/2005/8/layout/orgChart1"/>
    <dgm:cxn modelId="{732F3EF7-ED20-433C-86E0-2AF18A3A2AA9}" type="presParOf" srcId="{898A7F97-5EA2-4BEB-BA35-437B92604484}" destId="{B79C5F06-DB2C-49FC-99C4-2E840E9C0BD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EF57B4-5687-4CC2-A5A8-F6E65B7442F3}">
      <dsp:nvSpPr>
        <dsp:cNvPr id="0" name=""/>
        <dsp:cNvSpPr/>
      </dsp:nvSpPr>
      <dsp:spPr>
        <a:xfrm>
          <a:off x="3627120" y="1741753"/>
          <a:ext cx="2566213" cy="4453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687"/>
              </a:lnTo>
              <a:lnTo>
                <a:pt x="2566213" y="222687"/>
              </a:lnTo>
              <a:lnTo>
                <a:pt x="2566213" y="445375"/>
              </a:lnTo>
            </a:path>
          </a:pathLst>
        </a:custGeom>
        <a:noFill/>
        <a:ln w="25400" cap="flat" cmpd="sng" algn="ctr">
          <a:solidFill>
            <a:srgbClr val="6633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6F7A11-CECB-4123-A8A4-86AAB261C781}">
      <dsp:nvSpPr>
        <dsp:cNvPr id="0" name=""/>
        <dsp:cNvSpPr/>
      </dsp:nvSpPr>
      <dsp:spPr>
        <a:xfrm>
          <a:off x="3581400" y="1741753"/>
          <a:ext cx="91440" cy="44537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5375"/>
              </a:lnTo>
            </a:path>
          </a:pathLst>
        </a:custGeom>
        <a:noFill/>
        <a:ln w="25400" cap="flat" cmpd="sng" algn="ctr">
          <a:solidFill>
            <a:srgbClr val="6633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721F66-1160-4645-A39C-EBA12AB3AB45}">
      <dsp:nvSpPr>
        <dsp:cNvPr id="0" name=""/>
        <dsp:cNvSpPr/>
      </dsp:nvSpPr>
      <dsp:spPr>
        <a:xfrm>
          <a:off x="1060906" y="1741753"/>
          <a:ext cx="2566213" cy="445375"/>
        </a:xfrm>
        <a:custGeom>
          <a:avLst/>
          <a:gdLst/>
          <a:ahLst/>
          <a:cxnLst/>
          <a:rect l="0" t="0" r="0" b="0"/>
          <a:pathLst>
            <a:path>
              <a:moveTo>
                <a:pt x="2566213" y="0"/>
              </a:moveTo>
              <a:lnTo>
                <a:pt x="2566213" y="222687"/>
              </a:lnTo>
              <a:lnTo>
                <a:pt x="0" y="222687"/>
              </a:lnTo>
              <a:lnTo>
                <a:pt x="0" y="445375"/>
              </a:lnTo>
            </a:path>
          </a:pathLst>
        </a:custGeom>
        <a:noFill/>
        <a:ln w="25400" cap="flat" cmpd="sng" algn="ctr">
          <a:solidFill>
            <a:srgbClr val="6633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2E3E30-F509-4440-A005-8CEB39C29A4F}">
      <dsp:nvSpPr>
        <dsp:cNvPr id="0" name=""/>
        <dsp:cNvSpPr/>
      </dsp:nvSpPr>
      <dsp:spPr>
        <a:xfrm>
          <a:off x="2566701" y="681334"/>
          <a:ext cx="2120837" cy="1060418"/>
        </a:xfrm>
        <a:prstGeom prst="rect">
          <a:avLst/>
        </a:prstGeom>
        <a:solidFill>
          <a:srgbClr val="99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Nestle</a:t>
          </a:r>
        </a:p>
      </dsp:txBody>
      <dsp:txXfrm>
        <a:off x="2566701" y="681334"/>
        <a:ext cx="2120837" cy="1060418"/>
      </dsp:txXfrm>
    </dsp:sp>
    <dsp:sp modelId="{BFD91F2A-4ED2-4A8E-B4D8-33874C44B10D}">
      <dsp:nvSpPr>
        <dsp:cNvPr id="0" name=""/>
        <dsp:cNvSpPr/>
      </dsp:nvSpPr>
      <dsp:spPr>
        <a:xfrm>
          <a:off x="487" y="2187129"/>
          <a:ext cx="2120837" cy="1060418"/>
        </a:xfrm>
        <a:prstGeom prst="rect">
          <a:avLst/>
        </a:prstGeom>
        <a:solidFill>
          <a:srgbClr val="99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Chocolates</a:t>
          </a:r>
        </a:p>
      </dsp:txBody>
      <dsp:txXfrm>
        <a:off x="487" y="2187129"/>
        <a:ext cx="2120837" cy="1060418"/>
      </dsp:txXfrm>
    </dsp:sp>
    <dsp:sp modelId="{1460675B-A413-44A7-864E-9A2D6469AABB}">
      <dsp:nvSpPr>
        <dsp:cNvPr id="0" name=""/>
        <dsp:cNvSpPr/>
      </dsp:nvSpPr>
      <dsp:spPr>
        <a:xfrm>
          <a:off x="2566701" y="2187129"/>
          <a:ext cx="2120837" cy="1060418"/>
        </a:xfrm>
        <a:prstGeom prst="rect">
          <a:avLst/>
        </a:prstGeom>
        <a:solidFill>
          <a:srgbClr val="663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Coffee</a:t>
          </a:r>
        </a:p>
      </dsp:txBody>
      <dsp:txXfrm>
        <a:off x="2566701" y="2187129"/>
        <a:ext cx="2120837" cy="1060418"/>
      </dsp:txXfrm>
    </dsp:sp>
    <dsp:sp modelId="{81B67A8F-0ADB-4426-A1DF-987C0256EAEA}">
      <dsp:nvSpPr>
        <dsp:cNvPr id="0" name=""/>
        <dsp:cNvSpPr/>
      </dsp:nvSpPr>
      <dsp:spPr>
        <a:xfrm>
          <a:off x="5132914" y="2187129"/>
          <a:ext cx="2120837" cy="1060418"/>
        </a:xfrm>
        <a:prstGeom prst="rect">
          <a:avLst/>
        </a:prstGeom>
        <a:solidFill>
          <a:srgbClr val="99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Baby Food</a:t>
          </a:r>
        </a:p>
      </dsp:txBody>
      <dsp:txXfrm>
        <a:off x="5132914" y="2187129"/>
        <a:ext cx="2120837" cy="1060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333758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076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4592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9fa9409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9fa9409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424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925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179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9295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3890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267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973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36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9469d1f40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9469d1f40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082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30B3A7CF-8A03-B5E2-BC98-720916C6E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9fa940987_3_203:notes">
            <a:extLst>
              <a:ext uri="{FF2B5EF4-FFF2-40B4-BE49-F238E27FC236}">
                <a16:creationId xmlns:a16="http://schemas.microsoft.com/office/drawing/2014/main" id="{71E98C82-FF62-99EF-2C13-CB8AB192E4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9fa940987_3_203:notes">
            <a:extLst>
              <a:ext uri="{FF2B5EF4-FFF2-40B4-BE49-F238E27FC236}">
                <a16:creationId xmlns:a16="http://schemas.microsoft.com/office/drawing/2014/main" id="{1D08F940-4F5E-87BC-5072-AC1272FA18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500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12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9fa940987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a9fa940987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048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350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966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9fa94098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9fa940987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7550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 hasCustomPrompt="1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subTitle" idx="1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5"/>
          <p:cNvSpPr txBox="1">
            <a:spLocks noGrp="1"/>
          </p:cNvSpPr>
          <p:nvPr>
            <p:ph type="title" idx="2" hasCustomPrompt="1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>
            <a:spLocks noGrp="1"/>
          </p:cNvSpPr>
          <p:nvPr>
            <p:ph type="subTitle" idx="3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5"/>
          <p:cNvSpPr txBox="1">
            <a:spLocks noGrp="1"/>
          </p:cNvSpPr>
          <p:nvPr>
            <p:ph type="title" idx="4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2" name="Google Shape;152;p25"/>
          <p:cNvSpPr txBox="1">
            <a:spLocks noGrp="1"/>
          </p:cNvSpPr>
          <p:nvPr>
            <p:ph type="title" idx="5" hasCustomPrompt="1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>
            <a:spLocks noGrp="1"/>
          </p:cNvSpPr>
          <p:nvPr>
            <p:ph type="subTitle" idx="6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0" r:id="rId5"/>
    <p:sldLayoutId id="2147483663" r:id="rId6"/>
    <p:sldLayoutId id="2147483668" r:id="rId7"/>
    <p:sldLayoutId id="2147483671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9.jp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3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7.png"/><Relationship Id="rId5" Type="http://schemas.microsoft.com/office/2007/relationships/media" Target="../media/media4.mp4"/><Relationship Id="rId10" Type="http://schemas.openxmlformats.org/officeDocument/2006/relationships/image" Target="../media/image6.png"/><Relationship Id="rId4" Type="http://schemas.openxmlformats.org/officeDocument/2006/relationships/video" Target="../media/media3.mp4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jp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9.jp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212273" y="1267320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90000"/>
                </a:solidFill>
                <a:latin typeface="Cooper Black" panose="0208090404030B020404" pitchFamily="18" charset="0"/>
              </a:rPr>
              <a:t>Welcome to My Presentation</a:t>
            </a:r>
            <a:endParaRPr dirty="0">
              <a:solidFill>
                <a:srgbClr val="990000"/>
              </a:solidFill>
              <a:latin typeface="Cooper Black" panose="0208090404030B0204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8FF7A47-59CC-7652-D0FA-C02A8715B048}"/>
              </a:ext>
            </a:extLst>
          </p:cNvPr>
          <p:cNvSpPr/>
          <p:nvPr/>
        </p:nvSpPr>
        <p:spPr>
          <a:xfrm>
            <a:off x="0" y="0"/>
            <a:ext cx="1212273" cy="2571750"/>
          </a:xfrm>
          <a:prstGeom prst="rect">
            <a:avLst/>
          </a:prstGeom>
          <a:solidFill>
            <a:srgbClr val="6633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BA3FCB-7446-979D-9F11-B8EAD96DA1E0}"/>
              </a:ext>
            </a:extLst>
          </p:cNvPr>
          <p:cNvSpPr/>
          <p:nvPr/>
        </p:nvSpPr>
        <p:spPr>
          <a:xfrm>
            <a:off x="1" y="0"/>
            <a:ext cx="1048624" cy="2700068"/>
          </a:xfrm>
          <a:prstGeom prst="rect">
            <a:avLst/>
          </a:prstGeom>
          <a:gradFill flip="none" rotWithShape="1">
            <a:gsLst>
              <a:gs pos="0">
                <a:srgbClr val="990000">
                  <a:shade val="30000"/>
                  <a:satMod val="115000"/>
                </a:srgbClr>
              </a:gs>
              <a:gs pos="50000">
                <a:srgbClr val="990000">
                  <a:shade val="67500"/>
                  <a:satMod val="115000"/>
                </a:srgbClr>
              </a:gs>
              <a:gs pos="100000">
                <a:srgbClr val="990000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A1FBDB-1954-292C-1397-50AB2A65F7F5}"/>
              </a:ext>
            </a:extLst>
          </p:cNvPr>
          <p:cNvSpPr/>
          <p:nvPr/>
        </p:nvSpPr>
        <p:spPr>
          <a:xfrm>
            <a:off x="-1" y="1"/>
            <a:ext cx="847289" cy="2820838"/>
          </a:xfrm>
          <a:prstGeom prst="rect">
            <a:avLst/>
          </a:prstGeom>
          <a:solidFill>
            <a:srgbClr val="9900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802" y="799"/>
            <a:ext cx="9138198" cy="51419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rcRect t="27614" b="27614"/>
          <a:stretch/>
        </p:blipFill>
        <p:spPr>
          <a:xfrm>
            <a:off x="793629" y="4206215"/>
            <a:ext cx="2761024" cy="15540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6185975"/>
            <a:ext cx="2548851" cy="16294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rcRect l="13" r="13"/>
          <a:stretch/>
        </p:blipFill>
        <p:spPr>
          <a:xfrm>
            <a:off x="221681" y="1419722"/>
            <a:ext cx="3855019" cy="21697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1253130"/>
            <a:ext cx="388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3300"/>
                </a:solidFill>
                <a:latin typeface="Arial Black" panose="020B0A04020102020204" pitchFamily="34" charset="0"/>
              </a:rPr>
              <a:t>Baby Food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3300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b="1" dirty="0">
                <a:solidFill>
                  <a:srgbClr val="663300"/>
                </a:solidFill>
                <a:latin typeface="Arial Black" panose="020B0A04020102020204" pitchFamily="34" charset="0"/>
              </a:rPr>
              <a:t>Nido, </a:t>
            </a:r>
            <a:r>
              <a:rPr lang="en-US" sz="1800" b="1" dirty="0" err="1">
                <a:solidFill>
                  <a:srgbClr val="663300"/>
                </a:solidFill>
                <a:latin typeface="Arial Black" panose="020B0A04020102020204" pitchFamily="34" charset="0"/>
              </a:rPr>
              <a:t>Cerelac</a:t>
            </a:r>
            <a:r>
              <a:rPr lang="en-US" sz="1800" b="1" dirty="0">
                <a:solidFill>
                  <a:srgbClr val="663300"/>
                </a:solidFill>
                <a:latin typeface="Arial Black" panose="020B0A04020102020204" pitchFamily="34" charset="0"/>
              </a:rPr>
              <a:t>.</a:t>
            </a:r>
          </a:p>
          <a:p>
            <a:endParaRPr lang="en-US" sz="1800" b="1" dirty="0">
              <a:solidFill>
                <a:srgbClr val="663300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rgbClr val="663300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b="1" dirty="0">
                <a:solidFill>
                  <a:srgbClr val="663300"/>
                </a:solidFill>
                <a:latin typeface="Arial Black" panose="020B0A04020102020204" pitchFamily="34" charset="0"/>
              </a:rPr>
              <a:t>Milk, Cereals.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04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63DC99E-7B87-B29C-98B8-C20C909EC2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893643"/>
              </p:ext>
            </p:extLst>
          </p:nvPr>
        </p:nvGraphicFramePr>
        <p:xfrm>
          <a:off x="944880" y="580444"/>
          <a:ext cx="7254240" cy="39288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AA91D437-4238-D2EC-950E-34238A008A93}"/>
              </a:ext>
            </a:extLst>
          </p:cNvPr>
          <p:cNvGrpSpPr/>
          <p:nvPr/>
        </p:nvGrpSpPr>
        <p:grpSpPr>
          <a:xfrm>
            <a:off x="0" y="4834844"/>
            <a:ext cx="9144000" cy="335763"/>
            <a:chOff x="0" y="4834844"/>
            <a:chExt cx="9144000" cy="3357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5613762-8002-B87D-5FB5-978E350948C1}"/>
                </a:ext>
              </a:extLst>
            </p:cNvPr>
            <p:cNvSpPr/>
            <p:nvPr/>
          </p:nvSpPr>
          <p:spPr>
            <a:xfrm>
              <a:off x="0" y="4834844"/>
              <a:ext cx="9144000" cy="335763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14B0263-0082-F4A0-E744-C348F1C5F396}"/>
                </a:ext>
              </a:extLst>
            </p:cNvPr>
            <p:cNvSpPr/>
            <p:nvPr/>
          </p:nvSpPr>
          <p:spPr>
            <a:xfrm>
              <a:off x="4572000" y="4834844"/>
              <a:ext cx="4572000" cy="327823"/>
            </a:xfrm>
            <a:prstGeom prst="rect">
              <a:avLst/>
            </a:prstGeom>
            <a:solidFill>
              <a:srgbClr val="9900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129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C369A51-C886-489C-A2CB-BE9ECBAD2E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08251"/>
              </p:ext>
            </p:extLst>
          </p:nvPr>
        </p:nvGraphicFramePr>
        <p:xfrm>
          <a:off x="1540910" y="828950"/>
          <a:ext cx="5714337" cy="3241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4779">
                  <a:extLst>
                    <a:ext uri="{9D8B030D-6E8A-4147-A177-3AD203B41FA5}">
                      <a16:colId xmlns:a16="http://schemas.microsoft.com/office/drawing/2014/main" val="347762138"/>
                    </a:ext>
                  </a:extLst>
                </a:gridCol>
                <a:gridCol w="1904779">
                  <a:extLst>
                    <a:ext uri="{9D8B030D-6E8A-4147-A177-3AD203B41FA5}">
                      <a16:colId xmlns:a16="http://schemas.microsoft.com/office/drawing/2014/main" val="1864723944"/>
                    </a:ext>
                  </a:extLst>
                </a:gridCol>
                <a:gridCol w="1904779">
                  <a:extLst>
                    <a:ext uri="{9D8B030D-6E8A-4147-A177-3AD203B41FA5}">
                      <a16:colId xmlns:a16="http://schemas.microsoft.com/office/drawing/2014/main" val="485201502"/>
                    </a:ext>
                  </a:extLst>
                </a:gridCol>
              </a:tblGrid>
              <a:tr h="82221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Category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Turnover/ Billion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USG/ %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5913896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Chocolate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7.1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821909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Coffee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5.6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7242342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Baby food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6.7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338987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Confectionary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6.3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3.3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94259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Home food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4.6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415903"/>
                  </a:ext>
                </a:extLst>
              </a:tr>
              <a:tr h="403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Total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31.1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19.8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>
                    <a:solidFill>
                      <a:srgbClr val="FF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72178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AC0E3721-06C1-E1A3-9246-48659E1BE083}"/>
              </a:ext>
            </a:extLst>
          </p:cNvPr>
          <p:cNvSpPr/>
          <p:nvPr/>
        </p:nvSpPr>
        <p:spPr>
          <a:xfrm>
            <a:off x="828951" y="0"/>
            <a:ext cx="71382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3600" b="0" cap="none" spc="0" dirty="0">
                <a:ln w="0"/>
                <a:solidFill>
                  <a:srgbClr val="6633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Nestle Data Analysis</a:t>
            </a:r>
            <a:endParaRPr lang="en-US" sz="3600" b="0" cap="none" spc="0" dirty="0">
              <a:ln w="0"/>
              <a:solidFill>
                <a:srgbClr val="6633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FC4F817-A506-D1E9-9EF7-146216D20C40}"/>
              </a:ext>
            </a:extLst>
          </p:cNvPr>
          <p:cNvGrpSpPr/>
          <p:nvPr/>
        </p:nvGrpSpPr>
        <p:grpSpPr>
          <a:xfrm>
            <a:off x="0" y="4834844"/>
            <a:ext cx="9144000" cy="335763"/>
            <a:chOff x="0" y="4834844"/>
            <a:chExt cx="9144000" cy="33576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E35F639-877A-D588-3483-6AA2CC8A42F3}"/>
                </a:ext>
              </a:extLst>
            </p:cNvPr>
            <p:cNvSpPr/>
            <p:nvPr/>
          </p:nvSpPr>
          <p:spPr>
            <a:xfrm>
              <a:off x="0" y="4834844"/>
              <a:ext cx="9144000" cy="335763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AA669F-EDAC-E374-6CBC-96CEB84607A4}"/>
                </a:ext>
              </a:extLst>
            </p:cNvPr>
            <p:cNvSpPr/>
            <p:nvPr/>
          </p:nvSpPr>
          <p:spPr>
            <a:xfrm>
              <a:off x="4572000" y="4834844"/>
              <a:ext cx="4572000" cy="327823"/>
            </a:xfrm>
            <a:prstGeom prst="rect">
              <a:avLst/>
            </a:prstGeom>
            <a:solidFill>
              <a:srgbClr val="9900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710ADB0D-3C2B-27FC-743F-F684217D2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9032141"/>
              </p:ext>
            </p:extLst>
          </p:nvPr>
        </p:nvGraphicFramePr>
        <p:xfrm>
          <a:off x="1524000" y="428432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D0B61D53-6D1E-7263-DE4B-409CAE2A6DD9}"/>
              </a:ext>
            </a:extLst>
          </p:cNvPr>
          <p:cNvGrpSpPr/>
          <p:nvPr/>
        </p:nvGrpSpPr>
        <p:grpSpPr>
          <a:xfrm>
            <a:off x="0" y="4834844"/>
            <a:ext cx="9144000" cy="335763"/>
            <a:chOff x="0" y="4834844"/>
            <a:chExt cx="9144000" cy="33576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F25834-4736-D7B0-6BBC-F2F6CD5D304B}"/>
                </a:ext>
              </a:extLst>
            </p:cNvPr>
            <p:cNvSpPr/>
            <p:nvPr/>
          </p:nvSpPr>
          <p:spPr>
            <a:xfrm>
              <a:off x="0" y="4834844"/>
              <a:ext cx="9144000" cy="335763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6BC299-8230-1F1E-E501-FD775522EB3C}"/>
                </a:ext>
              </a:extLst>
            </p:cNvPr>
            <p:cNvSpPr/>
            <p:nvPr/>
          </p:nvSpPr>
          <p:spPr>
            <a:xfrm>
              <a:off x="4572000" y="4834844"/>
              <a:ext cx="4572000" cy="327823"/>
            </a:xfrm>
            <a:prstGeom prst="rect">
              <a:avLst/>
            </a:prstGeom>
            <a:solidFill>
              <a:srgbClr val="9900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932871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38394C-DDC7-DC2A-7FE6-8F39C3DEDAC3}"/>
              </a:ext>
            </a:extLst>
          </p:cNvPr>
          <p:cNvSpPr/>
          <p:nvPr/>
        </p:nvSpPr>
        <p:spPr>
          <a:xfrm>
            <a:off x="0" y="516835"/>
            <a:ext cx="3228229" cy="1025718"/>
          </a:xfrm>
          <a:prstGeom prst="round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579F9-4AF9-DFA1-71FA-8867ED4F35EB}"/>
              </a:ext>
            </a:extLst>
          </p:cNvPr>
          <p:cNvSpPr txBox="1"/>
          <p:nvPr/>
        </p:nvSpPr>
        <p:spPr>
          <a:xfrm>
            <a:off x="139147" y="516835"/>
            <a:ext cx="2949933" cy="892552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r>
              <a:rPr lang="en-US" sz="2600" b="1" dirty="0">
                <a:latin typeface="Arial Black" panose="020B0A04020102020204" pitchFamily="34" charset="0"/>
              </a:rPr>
              <a:t>Solid Revenue Growth</a:t>
            </a:r>
            <a:endParaRPr lang="en-US" sz="2600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D563C-D757-16A5-4878-602061BA9E95}"/>
              </a:ext>
            </a:extLst>
          </p:cNvPr>
          <p:cNvSpPr txBox="1"/>
          <p:nvPr/>
        </p:nvSpPr>
        <p:spPr>
          <a:xfrm>
            <a:off x="1702479" y="3523311"/>
            <a:ext cx="6066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 2023, Nestlé reported CHF 93.0 billion in sales with 7.2% organic growth, driven by price increases and strong performance in Purina PetCare.</a:t>
            </a:r>
            <a:endParaRPr lang="en-US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C9E5BD-D4D5-F0D6-8D0B-0DC6E32FF1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8378" b="8378"/>
          <a:stretch/>
        </p:blipFill>
        <p:spPr>
          <a:xfrm rot="717698">
            <a:off x="5005429" y="1948099"/>
            <a:ext cx="2423469" cy="13442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B9E62-DF2A-7D94-09D6-D878ACC5730E}"/>
              </a:ext>
            </a:extLst>
          </p:cNvPr>
          <p:cNvSpPr txBox="1"/>
          <p:nvPr/>
        </p:nvSpPr>
        <p:spPr>
          <a:xfrm>
            <a:off x="2238452" y="1659580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Turnover &amp; Growth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489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38394C-DDC7-DC2A-7FE6-8F39C3DEDAC3}"/>
              </a:ext>
            </a:extLst>
          </p:cNvPr>
          <p:cNvSpPr/>
          <p:nvPr/>
        </p:nvSpPr>
        <p:spPr>
          <a:xfrm>
            <a:off x="3089080" y="482213"/>
            <a:ext cx="3228229" cy="1025718"/>
          </a:xfrm>
          <a:prstGeom prst="roundRect">
            <a:avLst/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579F9-4AF9-DFA1-71FA-8867ED4F35EB}"/>
              </a:ext>
            </a:extLst>
          </p:cNvPr>
          <p:cNvSpPr txBox="1"/>
          <p:nvPr/>
        </p:nvSpPr>
        <p:spPr>
          <a:xfrm>
            <a:off x="3305756" y="548796"/>
            <a:ext cx="29439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 Black" panose="020B0A04020102020204" pitchFamily="34" charset="0"/>
              </a:rPr>
              <a:t>Segmental Insights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2DD408-6D6D-6868-5814-C003EDBCDB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95" r="1295"/>
          <a:stretch/>
        </p:blipFill>
        <p:spPr>
          <a:xfrm rot="811639">
            <a:off x="4999207" y="1964248"/>
            <a:ext cx="2039760" cy="12772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B9E62-DF2A-7D94-09D6-D878ACC5730E}"/>
              </a:ext>
            </a:extLst>
          </p:cNvPr>
          <p:cNvSpPr txBox="1"/>
          <p:nvPr/>
        </p:nvSpPr>
        <p:spPr>
          <a:xfrm>
            <a:off x="2238452" y="1659580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Segment &amp; Insight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F62C-BB3B-5F43-B1C0-A9E708BF8631}"/>
              </a:ext>
            </a:extLst>
          </p:cNvPr>
          <p:cNvSpPr txBox="1"/>
          <p:nvPr/>
        </p:nvSpPr>
        <p:spPr>
          <a:xfrm>
            <a:off x="1403405" y="3528913"/>
            <a:ext cx="63371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 panose="020B0A04020102020204" pitchFamily="34" charset="0"/>
              </a:rPr>
              <a:t>The Chocolate segment led growth with a turnover of €6.5 billion and a 7.1% USG. Coffee and Nutrition segments reported strong performance, indicating Nestle’s commitment to health and personal hygiene needs. The Baby food segment experienced modest growth, reflecting market challenges.</a:t>
            </a:r>
          </a:p>
        </p:txBody>
      </p:sp>
    </p:spTree>
    <p:extLst>
      <p:ext uri="{BB962C8B-B14F-4D97-AF65-F5344CB8AC3E}">
        <p14:creationId xmlns:p14="http://schemas.microsoft.com/office/powerpoint/2010/main" val="1356869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4CA1A0-2FB4-DA5B-18BD-42F4301DB46F}"/>
              </a:ext>
            </a:extLst>
          </p:cNvPr>
          <p:cNvSpPr/>
          <p:nvPr/>
        </p:nvSpPr>
        <p:spPr>
          <a:xfrm>
            <a:off x="0" y="1296063"/>
            <a:ext cx="9144000" cy="3847437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38394C-DDC7-DC2A-7FE6-8F39C3DEDAC3}"/>
              </a:ext>
            </a:extLst>
          </p:cNvPr>
          <p:cNvSpPr/>
          <p:nvPr/>
        </p:nvSpPr>
        <p:spPr>
          <a:xfrm>
            <a:off x="5915771" y="410191"/>
            <a:ext cx="3228229" cy="1025718"/>
          </a:xfrm>
          <a:prstGeom prst="roundRect">
            <a:avLst/>
          </a:prstGeom>
          <a:solidFill>
            <a:srgbClr val="663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7579F9-4AF9-DFA1-71FA-8867ED4F35EB}"/>
              </a:ext>
            </a:extLst>
          </p:cNvPr>
          <p:cNvSpPr txBox="1"/>
          <p:nvPr/>
        </p:nvSpPr>
        <p:spPr>
          <a:xfrm>
            <a:off x="6057900" y="476774"/>
            <a:ext cx="294397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 Black" panose="020B0A04020102020204" pitchFamily="34" charset="0"/>
              </a:rPr>
              <a:t>Profitability and Margins</a:t>
            </a:r>
          </a:p>
        </p:txBody>
      </p:sp>
      <p:pic>
        <p:nvPicPr>
          <p:cNvPr id="4" name="Picture 3" descr="A sign in a store">
            <a:extLst>
              <a:ext uri="{FF2B5EF4-FFF2-40B4-BE49-F238E27FC236}">
                <a16:creationId xmlns:a16="http://schemas.microsoft.com/office/drawing/2014/main" id="{360B8D69-C131-6832-319A-0123125B6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17203">
            <a:off x="4830416" y="2003091"/>
            <a:ext cx="2294492" cy="13030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B9E62-DF2A-7D94-09D6-D878ACC5730E}"/>
              </a:ext>
            </a:extLst>
          </p:cNvPr>
          <p:cNvSpPr txBox="1"/>
          <p:nvPr/>
        </p:nvSpPr>
        <p:spPr>
          <a:xfrm>
            <a:off x="2600027" y="1720044"/>
            <a:ext cx="37013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rial Black" panose="020B0A04020102020204" pitchFamily="34" charset="0"/>
              </a:rPr>
              <a:t>Profit &amp; Margins</a:t>
            </a:r>
            <a:endParaRPr lang="en-US" sz="4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BF62C-BB3B-5F43-B1C0-A9E708BF8631}"/>
              </a:ext>
            </a:extLst>
          </p:cNvPr>
          <p:cNvSpPr txBox="1"/>
          <p:nvPr/>
        </p:nvSpPr>
        <p:spPr>
          <a:xfrm>
            <a:off x="1403405" y="3528913"/>
            <a:ext cx="6337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In 2023, Nestlé's operating profit margin was 17.1%, supported by pricing strategies and cost management amidst inflationary pressures.</a:t>
            </a:r>
            <a:endParaRPr lang="en-US" sz="18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730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186650" y="1394541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rgbClr val="663300"/>
                </a:solidFill>
              </a:rPr>
              <a:t>THANKS!</a:t>
            </a:r>
            <a:endParaRPr sz="9600" dirty="0">
              <a:solidFill>
                <a:srgbClr val="663300"/>
              </a:solidFill>
            </a:endParaRPr>
          </a:p>
        </p:txBody>
      </p:sp>
      <p:sp>
        <p:nvSpPr>
          <p:cNvPr id="2" name="Google Shape;216;p33">
            <a:extLst>
              <a:ext uri="{FF2B5EF4-FFF2-40B4-BE49-F238E27FC236}">
                <a16:creationId xmlns:a16="http://schemas.microsoft.com/office/drawing/2014/main" id="{AA7AC101-A7EE-BDA8-56BC-C006A89A49B4}"/>
              </a:ext>
            </a:extLst>
          </p:cNvPr>
          <p:cNvSpPr/>
          <p:nvPr/>
        </p:nvSpPr>
        <p:spPr>
          <a:xfrm>
            <a:off x="0" y="0"/>
            <a:ext cx="1216200" cy="260101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8023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53320" y="1679198"/>
            <a:ext cx="637420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3300"/>
                </a:solidFill>
                <a:latin typeface="Montserrat" panose="020B0604020202020204" charset="0"/>
              </a:rPr>
              <a:t>Name</a:t>
            </a:r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		</a:t>
            </a:r>
            <a:r>
              <a:rPr lang="en-US" sz="2400" dirty="0">
                <a:solidFill>
                  <a:srgbClr val="990000"/>
                </a:solidFill>
                <a:latin typeface="Montserrat" panose="020B0604020202020204" charset="0"/>
              </a:rPr>
              <a:t>: Meraz </a:t>
            </a:r>
            <a:r>
              <a:rPr lang="en-US" sz="2400" dirty="0" err="1">
                <a:solidFill>
                  <a:srgbClr val="990000"/>
                </a:solidFill>
                <a:latin typeface="Montserrat" panose="020B0604020202020204" charset="0"/>
              </a:rPr>
              <a:t>Hossen</a:t>
            </a:r>
            <a:r>
              <a:rPr lang="en-US" sz="2400" dirty="0">
                <a:solidFill>
                  <a:srgbClr val="990000"/>
                </a:solidFill>
                <a:latin typeface="Montserrat" panose="020B0604020202020204" charset="0"/>
              </a:rPr>
              <a:t> Cesti</a:t>
            </a:r>
          </a:p>
          <a:p>
            <a:r>
              <a:rPr lang="en-US" sz="2400" b="1" dirty="0">
                <a:solidFill>
                  <a:srgbClr val="663300"/>
                </a:solidFill>
                <a:latin typeface="Montserrat" panose="020B0604020202020204" charset="0"/>
              </a:rPr>
              <a:t>Batch	</a:t>
            </a:r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	</a:t>
            </a:r>
            <a:r>
              <a:rPr lang="en-US" sz="2400" dirty="0">
                <a:solidFill>
                  <a:srgbClr val="990000"/>
                </a:solidFill>
                <a:latin typeface="Montserrat" panose="020B0604020202020204" charset="0"/>
              </a:rPr>
              <a:t>: 039</a:t>
            </a:r>
          </a:p>
          <a:p>
            <a:r>
              <a:rPr lang="en-US" sz="2400" b="1" dirty="0">
                <a:solidFill>
                  <a:srgbClr val="663300"/>
                </a:solidFill>
                <a:latin typeface="Montserrat" panose="020B0604020202020204" charset="0"/>
              </a:rPr>
              <a:t>Department</a:t>
            </a:r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	</a:t>
            </a:r>
            <a:r>
              <a:rPr lang="en-US" sz="2400" dirty="0">
                <a:solidFill>
                  <a:srgbClr val="990000"/>
                </a:solidFill>
                <a:latin typeface="Montserrat" panose="020B0604020202020204" charset="0"/>
              </a:rPr>
              <a:t>: Sociology</a:t>
            </a:r>
          </a:p>
          <a:p>
            <a:r>
              <a:rPr lang="en-US" sz="2400" b="1" dirty="0">
                <a:solidFill>
                  <a:srgbClr val="663300"/>
                </a:solidFill>
                <a:latin typeface="Montserrat" panose="020B0604020202020204" charset="0"/>
              </a:rPr>
              <a:t>Date	</a:t>
            </a:r>
            <a:r>
              <a:rPr lang="en-US" sz="2400" dirty="0">
                <a:solidFill>
                  <a:schemeClr val="accent5"/>
                </a:solidFill>
                <a:latin typeface="Montserrat" panose="020B0604020202020204" charset="0"/>
              </a:rPr>
              <a:t>		</a:t>
            </a:r>
            <a:r>
              <a:rPr lang="en-US" sz="2400" dirty="0">
                <a:solidFill>
                  <a:srgbClr val="990000"/>
                </a:solidFill>
                <a:latin typeface="Montserrat" panose="020B0604020202020204" charset="0"/>
              </a:rPr>
              <a:t>: 0/12/24</a:t>
            </a:r>
          </a:p>
          <a:p>
            <a:endParaRPr lang="en-US" dirty="0">
              <a:latin typeface="Montserrat" panose="020B0604020202020204" charset="0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/>
          <p:nvPr/>
        </p:nvSpPr>
        <p:spPr>
          <a:xfrm>
            <a:off x="6732125" y="-29260"/>
            <a:ext cx="1216200" cy="2601010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3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003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20321" y="745718"/>
            <a:ext cx="2259972" cy="23390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759" y="3857550"/>
            <a:ext cx="6013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Montserrat" panose="00000500000000000000" pitchFamily="2" charset="0"/>
              </a:rPr>
              <a:t>“Good Food, Good Life”.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3EF6796A-6CD4-22D3-9204-D1FAC7601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>
            <a:extLst>
              <a:ext uri="{FF2B5EF4-FFF2-40B4-BE49-F238E27FC236}">
                <a16:creationId xmlns:a16="http://schemas.microsoft.com/office/drawing/2014/main" id="{2ABC3202-212C-269C-0393-89E557E211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9593" y="698740"/>
            <a:ext cx="608481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3300"/>
                </a:solidFill>
              </a:rPr>
              <a:t>Overview of Unilever</a:t>
            </a:r>
            <a:r>
              <a:rPr lang="en-US" dirty="0">
                <a:solidFill>
                  <a:srgbClr val="663300"/>
                </a:solidFill>
              </a:rPr>
              <a:t> Company</a:t>
            </a:r>
            <a:endParaRPr dirty="0">
              <a:solidFill>
                <a:srgbClr val="663300"/>
              </a:solidFill>
            </a:endParaRPr>
          </a:p>
        </p:txBody>
      </p:sp>
      <p:pic>
        <p:nvPicPr>
          <p:cNvPr id="3" name="nestlee">
            <a:hlinkClick r:id="" action="ppaction://media"/>
            <a:extLst>
              <a:ext uri="{FF2B5EF4-FFF2-40B4-BE49-F238E27FC236}">
                <a16:creationId xmlns:a16="http://schemas.microsoft.com/office/drawing/2014/main" id="{F2277D96-027A-6963-73A0-F2292F7EDD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1119" y="1485019"/>
            <a:ext cx="5261761" cy="2959741"/>
          </a:xfrm>
          <a:prstGeom prst="cloud">
            <a:avLst/>
          </a:prstGeom>
        </p:spPr>
      </p:pic>
    </p:spTree>
    <p:extLst>
      <p:ext uri="{BB962C8B-B14F-4D97-AF65-F5344CB8AC3E}">
        <p14:creationId xmlns:p14="http://schemas.microsoft.com/office/powerpoint/2010/main" val="322273352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05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1016276" y="72052"/>
            <a:ext cx="253105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3300"/>
                </a:solidFill>
              </a:rPr>
              <a:t>Introduction</a:t>
            </a:r>
            <a:endParaRPr dirty="0">
              <a:solidFill>
                <a:srgbClr val="6633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12141" y="665681"/>
            <a:ext cx="4520793" cy="365760"/>
          </a:xfrm>
          <a:prstGeom prst="roundRect">
            <a:avLst/>
          </a:prstGeom>
          <a:solidFill>
            <a:srgbClr val="6633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Montserrat" panose="020B0604020202020204" charset="0"/>
              </a:rPr>
              <a:t>Legal Structure &amp; Governance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77978" y="1031441"/>
            <a:ext cx="4381804" cy="892457"/>
          </a:xfrm>
          <a:prstGeom prst="rect">
            <a:avLst/>
          </a:prstGeom>
          <a:solidFill>
            <a:srgbClr val="990000"/>
          </a:solidFill>
          <a:ln>
            <a:solidFill>
              <a:srgbClr val="6633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20B0604020202020204" charset="0"/>
              </a:rPr>
              <a:t>Nestle was formed in 1867 from </a:t>
            </a:r>
          </a:p>
          <a:p>
            <a:pPr algn="ctr"/>
            <a:r>
              <a:rPr lang="en-US" dirty="0">
                <a:latin typeface="Montserrat" panose="020B0604020202020204" charset="0"/>
              </a:rPr>
              <a:t>“Nutrition of Infants”.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F5D265-60D8-1C20-30E4-A6F3A564A42A}"/>
              </a:ext>
            </a:extLst>
          </p:cNvPr>
          <p:cNvGrpSpPr/>
          <p:nvPr/>
        </p:nvGrpSpPr>
        <p:grpSpPr>
          <a:xfrm>
            <a:off x="350920" y="2068142"/>
            <a:ext cx="3745241" cy="2456609"/>
            <a:chOff x="350920" y="2068142"/>
            <a:chExt cx="3745241" cy="245660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50920" y="2119645"/>
              <a:ext cx="1701824" cy="2055471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37782" y="4216974"/>
              <a:ext cx="11281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0" dirty="0">
                  <a:solidFill>
                    <a:srgbClr val="63513D"/>
                  </a:solidFill>
                  <a:effectLst/>
                  <a:latin typeface="Nestle-Text-Light"/>
                </a:rPr>
                <a:t>Henri Nestlé</a:t>
              </a:r>
              <a:endParaRPr 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281806" y="2068142"/>
              <a:ext cx="1814355" cy="2158479"/>
            </a:xfrm>
            <a:prstGeom prst="rect">
              <a:avLst/>
            </a:prstGeom>
          </p:spPr>
        </p:pic>
      </p:grpSp>
      <p:sp>
        <p:nvSpPr>
          <p:cNvPr id="33" name="Google Shape;472;p49"/>
          <p:cNvSpPr txBox="1">
            <a:spLocks noGrp="1"/>
          </p:cNvSpPr>
          <p:nvPr>
            <p:ph type="subTitle" idx="1"/>
          </p:nvPr>
        </p:nvSpPr>
        <p:spPr>
          <a:xfrm flipH="1">
            <a:off x="4456175" y="2039069"/>
            <a:ext cx="3906655" cy="2361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 fontAlgn="base">
              <a:spcAft>
                <a:spcPts val="810"/>
              </a:spcAft>
            </a:pPr>
            <a:r>
              <a:rPr lang="en-US" b="1" i="0" dirty="0">
                <a:solidFill>
                  <a:srgbClr val="63513D"/>
                </a:solidFill>
                <a:effectLst/>
                <a:latin typeface="Nestle-Text-Light"/>
              </a:rPr>
              <a:t>	How Henri Nestlé started the Nestlé we know today</a:t>
            </a:r>
          </a:p>
          <a:p>
            <a:pPr algn="just">
              <a:spcAft>
                <a:spcPts val="450"/>
              </a:spcAft>
            </a:pPr>
            <a:r>
              <a:rPr lang="en-US" b="0" i="0" dirty="0">
                <a:solidFill>
                  <a:srgbClr val="63513D"/>
                </a:solidFill>
                <a:effectLst/>
                <a:latin typeface="Nestle-Text-Book"/>
              </a:rPr>
              <a:t>	Led by a sense of scientific innovation, Henri Nestlé kickstarted a small food business in 1867. 150 years later that business is the world’s largest food and beverage company. And Henri’s legacy continues to shape the business today.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4572000" y="2119644"/>
            <a:ext cx="0" cy="2055472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566437" y="4422558"/>
            <a:ext cx="373956" cy="387044"/>
          </a:xfrm>
          <a:prstGeom prst="rect">
            <a:avLst/>
          </a:prstGeom>
        </p:spPr>
      </p:pic>
      <p:sp>
        <p:nvSpPr>
          <p:cNvPr id="39" name="Google Shape;217;p33"/>
          <p:cNvSpPr/>
          <p:nvPr/>
        </p:nvSpPr>
        <p:spPr>
          <a:xfrm rot="18855976">
            <a:off x="8370392" y="-719951"/>
            <a:ext cx="984250" cy="1870898"/>
          </a:xfrm>
          <a:prstGeom prst="rect">
            <a:avLst/>
          </a:prstGeom>
          <a:solidFill>
            <a:srgbClr val="6633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33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02B7B0-196F-772A-891A-0F72CF28135E}"/>
              </a:ext>
            </a:extLst>
          </p:cNvPr>
          <p:cNvGrpSpPr/>
          <p:nvPr/>
        </p:nvGrpSpPr>
        <p:grpSpPr>
          <a:xfrm>
            <a:off x="0" y="4834844"/>
            <a:ext cx="9144000" cy="335763"/>
            <a:chOff x="0" y="4834844"/>
            <a:chExt cx="9144000" cy="3357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1161B5D-6A2F-7107-F3AE-4F9A13F7E6C2}"/>
                </a:ext>
              </a:extLst>
            </p:cNvPr>
            <p:cNvSpPr/>
            <p:nvPr/>
          </p:nvSpPr>
          <p:spPr>
            <a:xfrm>
              <a:off x="0" y="4834844"/>
              <a:ext cx="9144000" cy="335763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C9C54D4-7A02-0E14-37B2-57EFDE985CBA}"/>
                </a:ext>
              </a:extLst>
            </p:cNvPr>
            <p:cNvSpPr/>
            <p:nvPr/>
          </p:nvSpPr>
          <p:spPr>
            <a:xfrm>
              <a:off x="4572000" y="4834844"/>
              <a:ext cx="4572000" cy="327823"/>
            </a:xfrm>
            <a:prstGeom prst="rect">
              <a:avLst/>
            </a:prstGeom>
            <a:solidFill>
              <a:srgbClr val="9900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3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2CDDFD-D931-F025-27EF-3A517BCEF9EC}"/>
              </a:ext>
            </a:extLst>
          </p:cNvPr>
          <p:cNvSpPr/>
          <p:nvPr/>
        </p:nvSpPr>
        <p:spPr>
          <a:xfrm>
            <a:off x="1002871" y="811033"/>
            <a:ext cx="713825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3600" dirty="0">
                <a:ln w="0"/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Our Different Product Segment</a:t>
            </a:r>
            <a:endParaRPr lang="en-US" sz="3600" b="0" cap="none" spc="0" dirty="0">
              <a:ln w="0"/>
              <a:solidFill>
                <a:srgbClr val="9900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3CEEB4-0643-78C5-0119-1B8A0DD5D4EF}"/>
              </a:ext>
            </a:extLst>
          </p:cNvPr>
          <p:cNvSpPr/>
          <p:nvPr/>
        </p:nvSpPr>
        <p:spPr>
          <a:xfrm>
            <a:off x="761964" y="3838652"/>
            <a:ext cx="1559577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b="0" cap="none" spc="0" dirty="0">
                <a:ln w="0"/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Chocolate</a:t>
            </a:r>
            <a:endParaRPr lang="en-US" sz="2000" b="0" cap="none" spc="0" dirty="0">
              <a:ln w="0"/>
              <a:solidFill>
                <a:srgbClr val="9900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BDE099-C44C-7644-B5B9-833D8E7FE4B6}"/>
              </a:ext>
            </a:extLst>
          </p:cNvPr>
          <p:cNvSpPr/>
          <p:nvPr/>
        </p:nvSpPr>
        <p:spPr>
          <a:xfrm>
            <a:off x="3889616" y="3853560"/>
            <a:ext cx="1364765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dirty="0">
                <a:ln w="0"/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Coffee</a:t>
            </a:r>
            <a:endParaRPr lang="en-US" sz="2000" b="0" cap="none" spc="0" dirty="0">
              <a:ln w="0"/>
              <a:solidFill>
                <a:srgbClr val="9900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C1B917F-C400-5F51-9D28-FED79E031588}"/>
              </a:ext>
            </a:extLst>
          </p:cNvPr>
          <p:cNvSpPr/>
          <p:nvPr/>
        </p:nvSpPr>
        <p:spPr>
          <a:xfrm>
            <a:off x="6716799" y="3838652"/>
            <a:ext cx="1770893" cy="4150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" sz="2000" dirty="0">
                <a:ln w="0"/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3000" endA="300" endPos="35500" dir="5400000" sy="-90000" algn="bl" rotWithShape="0"/>
                </a:effectLst>
              </a:rPr>
              <a:t>Baby Food</a:t>
            </a:r>
            <a:endParaRPr lang="en-US" sz="2000" b="0" cap="none" spc="0" dirty="0">
              <a:ln w="0"/>
              <a:solidFill>
                <a:srgbClr val="9900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2" name="kitkat">
            <a:hlinkClick r:id="" action="ppaction://media"/>
            <a:extLst>
              <a:ext uri="{FF2B5EF4-FFF2-40B4-BE49-F238E27FC236}">
                <a16:creationId xmlns:a16="http://schemas.microsoft.com/office/drawing/2014/main" id="{3BAB0B75-01CC-DA44-7C4F-A20F4182D2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36895" y="1821187"/>
            <a:ext cx="2301696" cy="1864950"/>
          </a:xfrm>
          <a:prstGeom prst="roundRect">
            <a:avLst/>
          </a:prstGeom>
        </p:spPr>
      </p:pic>
      <p:pic>
        <p:nvPicPr>
          <p:cNvPr id="5" name="coffee">
            <a:hlinkClick r:id="" action="ppaction://media"/>
            <a:extLst>
              <a:ext uri="{FF2B5EF4-FFF2-40B4-BE49-F238E27FC236}">
                <a16:creationId xmlns:a16="http://schemas.microsoft.com/office/drawing/2014/main" id="{74751DB6-50CD-27EE-241E-141B9DB7A8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421150" y="1821187"/>
            <a:ext cx="2301697" cy="1864950"/>
          </a:xfrm>
          <a:prstGeom prst="roundRect">
            <a:avLst/>
          </a:prstGeom>
        </p:spPr>
      </p:pic>
      <p:pic>
        <p:nvPicPr>
          <p:cNvPr id="7" name="baby food">
            <a:hlinkClick r:id="" action="ppaction://media"/>
            <a:extLst>
              <a:ext uri="{FF2B5EF4-FFF2-40B4-BE49-F238E27FC236}">
                <a16:creationId xmlns:a16="http://schemas.microsoft.com/office/drawing/2014/main" id="{01B49762-3C17-6246-DB09-6DA9E14DFF0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05406" y="1821188"/>
            <a:ext cx="2301697" cy="1864950"/>
          </a:xfrm>
          <a:prstGeom prst="round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E628B57-3F47-00C3-D860-323BA6BAB406}"/>
              </a:ext>
            </a:extLst>
          </p:cNvPr>
          <p:cNvGrpSpPr/>
          <p:nvPr/>
        </p:nvGrpSpPr>
        <p:grpSpPr>
          <a:xfrm>
            <a:off x="0" y="4834844"/>
            <a:ext cx="9144000" cy="335763"/>
            <a:chOff x="0" y="4834844"/>
            <a:chExt cx="9144000" cy="33576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9265E1-4CE9-DA39-5CA6-CEB95EFF8657}"/>
                </a:ext>
              </a:extLst>
            </p:cNvPr>
            <p:cNvSpPr/>
            <p:nvPr/>
          </p:nvSpPr>
          <p:spPr>
            <a:xfrm>
              <a:off x="0" y="4834844"/>
              <a:ext cx="9144000" cy="335763"/>
            </a:xfrm>
            <a:prstGeom prst="rect">
              <a:avLst/>
            </a:prstGeom>
            <a:solidFill>
              <a:srgbClr val="6633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FF97F4-1054-9A3D-EA8B-675316BE5F0E}"/>
                </a:ext>
              </a:extLst>
            </p:cNvPr>
            <p:cNvSpPr/>
            <p:nvPr/>
          </p:nvSpPr>
          <p:spPr>
            <a:xfrm>
              <a:off x="4572000" y="4834844"/>
              <a:ext cx="4572000" cy="327823"/>
            </a:xfrm>
            <a:prstGeom prst="rect">
              <a:avLst/>
            </a:prstGeom>
            <a:solidFill>
              <a:srgbClr val="990000"/>
            </a:solidFill>
            <a:ln>
              <a:solidFill>
                <a:srgbClr val="6633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ontserrat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065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89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7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66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0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0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9144000" cy="5148939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774051" y="755374"/>
            <a:ext cx="35958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3300"/>
                </a:solidFill>
              </a:rPr>
              <a:t>Product and services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15194" y="1316036"/>
            <a:ext cx="251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663300"/>
                </a:solidFill>
                <a:latin typeface="Arial Black" panose="020B0A04020102020204" pitchFamily="34" charset="0"/>
              </a:rPr>
              <a:t>Nestle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45350" y="1302448"/>
            <a:ext cx="2783454" cy="834595"/>
          </a:xfrm>
          <a:prstGeom prst="rect">
            <a:avLst/>
          </a:prstGeom>
          <a:noFill/>
          <a:ln w="28575">
            <a:solidFill>
              <a:srgbClr val="66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rcRect t="27614" b="27614"/>
          <a:stretch/>
        </p:blipFill>
        <p:spPr>
          <a:xfrm>
            <a:off x="3463924" y="2607038"/>
            <a:ext cx="2221590" cy="1420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rcRect l="17411" r="17411"/>
          <a:stretch/>
        </p:blipFill>
        <p:spPr>
          <a:xfrm>
            <a:off x="706338" y="2607038"/>
            <a:ext cx="2221591" cy="1420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rcRect l="13" r="13"/>
          <a:stretch/>
        </p:blipFill>
        <p:spPr>
          <a:xfrm>
            <a:off x="6216072" y="2607038"/>
            <a:ext cx="2221590" cy="14202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802" y="0"/>
            <a:ext cx="9138198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rcRect t="27614" b="27614"/>
          <a:stretch/>
        </p:blipFill>
        <p:spPr>
          <a:xfrm>
            <a:off x="793629" y="-472644"/>
            <a:ext cx="2284563" cy="12858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rcRect l="17411" r="17411"/>
          <a:stretch/>
        </p:blipFill>
        <p:spPr>
          <a:xfrm>
            <a:off x="301856" y="1441825"/>
            <a:ext cx="3938470" cy="251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9" y="-2341594"/>
            <a:ext cx="2332983" cy="1313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808821"/>
            <a:ext cx="388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3300"/>
                </a:solidFill>
                <a:latin typeface="Arial Black" panose="020B0A04020102020204" pitchFamily="34" charset="0"/>
              </a:rPr>
              <a:t>Chocolates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90742" y="2274390"/>
            <a:ext cx="4904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3300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dirty="0">
                <a:solidFill>
                  <a:srgbClr val="663300"/>
                </a:solidFill>
                <a:latin typeface="Arial Black" panose="020B0A04020102020204" pitchFamily="34" charset="0"/>
              </a:rPr>
              <a:t>Aero, Baci </a:t>
            </a:r>
            <a:r>
              <a:rPr lang="en-US" sz="1800" dirty="0" err="1">
                <a:solidFill>
                  <a:srgbClr val="663300"/>
                </a:solidFill>
                <a:latin typeface="Arial Black" panose="020B0A04020102020204" pitchFamily="34" charset="0"/>
              </a:rPr>
              <a:t>Perugina</a:t>
            </a:r>
            <a:r>
              <a:rPr lang="en-US" sz="1800" dirty="0">
                <a:solidFill>
                  <a:srgbClr val="663300"/>
                </a:solidFill>
                <a:latin typeface="Arial Black" panose="020B0A04020102020204" pitchFamily="34" charset="0"/>
              </a:rPr>
              <a:t>, KitKat, </a:t>
            </a:r>
            <a:r>
              <a:rPr lang="en-US" sz="1800" dirty="0" err="1">
                <a:solidFill>
                  <a:srgbClr val="663300"/>
                </a:solidFill>
                <a:latin typeface="Arial Black" panose="020B0A04020102020204" pitchFamily="34" charset="0"/>
              </a:rPr>
              <a:t>Milkybar</a:t>
            </a:r>
            <a:r>
              <a:rPr lang="en-US" sz="1800" dirty="0">
                <a:solidFill>
                  <a:srgbClr val="663300"/>
                </a:solidFill>
                <a:latin typeface="Arial Black" panose="020B0A04020102020204" pitchFamily="34" charset="0"/>
              </a:rPr>
              <a:t>, Smarties</a:t>
            </a:r>
          </a:p>
          <a:p>
            <a:endParaRPr lang="en-US" sz="2400" b="1" dirty="0">
              <a:solidFill>
                <a:srgbClr val="663300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rgbClr val="663300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dirty="0">
                <a:solidFill>
                  <a:srgbClr val="663300"/>
                </a:solidFill>
                <a:latin typeface="Arial Black" panose="020B0A04020102020204" pitchFamily="34" charset="0"/>
              </a:rPr>
              <a:t>Chocolates, Bars, Drinks, Shakes.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225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99386" y="1554497"/>
            <a:ext cx="3679546" cy="10172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rcRect t="27614" b="27614"/>
          <a:stretch/>
        </p:blipFill>
        <p:spPr>
          <a:xfrm>
            <a:off x="246861" y="1125638"/>
            <a:ext cx="3992298" cy="22470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rcRect l="17411" r="17411"/>
          <a:stretch/>
        </p:blipFill>
        <p:spPr>
          <a:xfrm>
            <a:off x="793629" y="4034123"/>
            <a:ext cx="2284563" cy="14604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rcRect l="13" r="13"/>
          <a:stretch/>
        </p:blipFill>
        <p:spPr>
          <a:xfrm>
            <a:off x="793629" y="-696292"/>
            <a:ext cx="2332983" cy="13130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>
            <a:off x="4367796" y="808821"/>
            <a:ext cx="38888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3300"/>
                </a:solidFill>
                <a:latin typeface="Arial Black" panose="020B0A04020102020204" pitchFamily="34" charset="0"/>
              </a:rPr>
              <a:t>Coffee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67796" y="2218569"/>
            <a:ext cx="49044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663300"/>
                </a:solidFill>
                <a:latin typeface="Arial Black" panose="020B0A04020102020204" pitchFamily="34" charset="0"/>
              </a:rPr>
              <a:t>Popular Brands: </a:t>
            </a:r>
          </a:p>
          <a:p>
            <a:r>
              <a:rPr lang="en-US" sz="1800" b="1" dirty="0">
                <a:solidFill>
                  <a:srgbClr val="663300"/>
                </a:solidFill>
                <a:latin typeface="Arial Black" panose="020B0A04020102020204" pitchFamily="34" charset="0"/>
              </a:rPr>
              <a:t>Nescafe, Starbucks.</a:t>
            </a:r>
          </a:p>
          <a:p>
            <a:endParaRPr lang="en-US" sz="1800" b="1" dirty="0">
              <a:solidFill>
                <a:srgbClr val="663300"/>
              </a:solidFill>
              <a:latin typeface="Arial Black" panose="020B0A04020102020204" pitchFamily="34" charset="0"/>
            </a:endParaRPr>
          </a:p>
          <a:p>
            <a:r>
              <a:rPr lang="en-US" sz="2400" b="1" dirty="0">
                <a:solidFill>
                  <a:srgbClr val="663300"/>
                </a:solidFill>
                <a:latin typeface="Arial Black" panose="020B0A04020102020204" pitchFamily="34" charset="0"/>
              </a:rPr>
              <a:t>Products: </a:t>
            </a:r>
          </a:p>
          <a:p>
            <a:r>
              <a:rPr lang="en-US" sz="1800" b="1" dirty="0">
                <a:solidFill>
                  <a:srgbClr val="663300"/>
                </a:solidFill>
                <a:latin typeface="Arial Black" panose="020B0A04020102020204" pitchFamily="34" charset="0"/>
              </a:rPr>
              <a:t>Latte, Iced, Mixed, Drinks, Beans, Crushed, Powder.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1943384"/>
            <a:ext cx="4076700" cy="12700"/>
          </a:xfrm>
          <a:prstGeom prst="line">
            <a:avLst/>
          </a:prstGeom>
          <a:ln>
            <a:solidFill>
              <a:srgbClr val="6633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075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336</Words>
  <Application>Microsoft Office PowerPoint</Application>
  <PresentationFormat>On-screen Show (16:9)</PresentationFormat>
  <Paragraphs>75</Paragraphs>
  <Slides>17</Slides>
  <Notes>17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Barlow</vt:lpstr>
      <vt:lpstr>Nestle-Text-Light</vt:lpstr>
      <vt:lpstr>Montserrat</vt:lpstr>
      <vt:lpstr>Nestle-Text-Book</vt:lpstr>
      <vt:lpstr>Fira Sans Extra Condensed Medium</vt:lpstr>
      <vt:lpstr>Arial Black</vt:lpstr>
      <vt:lpstr>Arial</vt:lpstr>
      <vt:lpstr>Times New Roman</vt:lpstr>
      <vt:lpstr>Cooper Black</vt:lpstr>
      <vt:lpstr>Management Consulting Toolkit by Slidesgo</vt:lpstr>
      <vt:lpstr>Welcome to My Presentation</vt:lpstr>
      <vt:lpstr>PowerPoint Presentation</vt:lpstr>
      <vt:lpstr>PowerPoint Presentation</vt:lpstr>
      <vt:lpstr>Overview of Unilever Company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Presentation</dc:title>
  <dc:creator>hp</dc:creator>
  <cp:lastModifiedBy>Rakibul Islam</cp:lastModifiedBy>
  <cp:revision>29</cp:revision>
  <dcterms:modified xsi:type="dcterms:W3CDTF">2024-12-06T04:23:56Z</dcterms:modified>
</cp:coreProperties>
</file>